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77" r:id="rId3"/>
    <p:sldId id="278" r:id="rId4"/>
    <p:sldId id="276" r:id="rId5"/>
    <p:sldId id="279" r:id="rId6"/>
    <p:sldId id="257" r:id="rId7"/>
    <p:sldId id="283" r:id="rId8"/>
    <p:sldId id="287" r:id="rId9"/>
    <p:sldId id="259" r:id="rId10"/>
    <p:sldId id="260" r:id="rId11"/>
    <p:sldId id="261" r:id="rId12"/>
    <p:sldId id="262" r:id="rId13"/>
    <p:sldId id="263" r:id="rId14"/>
    <p:sldId id="264" r:id="rId15"/>
    <p:sldId id="265" r:id="rId16"/>
    <p:sldId id="266" r:id="rId17"/>
    <p:sldId id="267" r:id="rId18"/>
    <p:sldId id="268" r:id="rId19"/>
    <p:sldId id="269" r:id="rId20"/>
    <p:sldId id="273" r:id="rId21"/>
    <p:sldId id="286" r:id="rId22"/>
    <p:sldId id="274" r:id="rId23"/>
    <p:sldId id="284" r:id="rId24"/>
    <p:sldId id="270" r:id="rId25"/>
    <p:sldId id="271" r:id="rId26"/>
    <p:sldId id="272"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890" autoAdjust="0"/>
  </p:normalViewPr>
  <p:slideViewPr>
    <p:cSldViewPr>
      <p:cViewPr>
        <p:scale>
          <a:sx n="50" d="100"/>
          <a:sy n="50" d="100"/>
        </p:scale>
        <p:origin x="-1734" y="-7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89433-9117-4DB0-B9EE-0E6FCADA17A7}" type="datetimeFigureOut">
              <a:rPr lang="en-US" smtClean="0"/>
              <a:pPr/>
              <a:t>8/14/2013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547C8-F382-4940-92BA-40237280BA56}" type="slidenum">
              <a:rPr lang="en-US" smtClean="0"/>
              <a:pPr/>
              <a:t>‹#›</a:t>
            </a:fld>
            <a:endParaRPr lang="en-US" dirty="0"/>
          </a:p>
        </p:txBody>
      </p:sp>
    </p:spTree>
    <p:extLst>
      <p:ext uri="{BB962C8B-B14F-4D97-AF65-F5344CB8AC3E}">
        <p14:creationId xmlns:p14="http://schemas.microsoft.com/office/powerpoint/2010/main" val="3675947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CEC72-9DA5-44A3-8C47-6FDD6C10F5F8}" type="slidenum">
              <a:rPr lang="en-US"/>
              <a:pPr/>
              <a:t>2</a:t>
            </a:fld>
            <a:endParaRPr lang="en-US" dirty="0"/>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dirty="0"/>
              <a:t>Nursing diagnoses have been around for more than 57 years! Nursing diagnoses allow nurses to practice independently, especially in the areas of client education and symptom relief. </a:t>
            </a:r>
          </a:p>
          <a:p>
            <a:r>
              <a:rPr lang="en-US" dirty="0"/>
              <a:t>Over the years, the use of nursing diagnoses has become more accepted. Today we look at 13 domains, 47 classes, and 172 nursing diagnoses.</a:t>
            </a:r>
          </a:p>
          <a:p>
            <a:r>
              <a:rPr lang="en-US" dirty="0"/>
              <a:t>To help sort this out the NANDA, North American Nursing Diagnosis Association, was established. The purpose of this organization was to develop, refine, and promote a taxonomy of nursing diagnostic terminology for use by all professional nurses. </a:t>
            </a:r>
          </a:p>
          <a:p>
            <a:r>
              <a:rPr lang="en-US" dirty="0"/>
              <a:t>NANDA has changed its name to NANDA International. Box 17-1 lists all acceptable nursing diagnoses.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incorrect.  “NPO” is a treatment that should never cause additional</a:t>
            </a:r>
            <a:r>
              <a:rPr lang="en-US" baseline="0" dirty="0" smtClean="0"/>
              <a:t> problems.  The fluid volume deficit may be caused by poor intake, vomiting, diarrhea, profuse perspiration or bleeding.</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incorrect. The related to factor</a:t>
            </a:r>
            <a:r>
              <a:rPr lang="en-US" baseline="0" dirty="0" smtClean="0"/>
              <a:t> is a medical diagnosis.  It can be corrected easily by saying “an imbalance of intestinal flora.”</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correct.</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a:t>
            </a:r>
            <a:r>
              <a:rPr lang="en-US" baseline="0" dirty="0" smtClean="0"/>
              <a:t> correctly worded wellness diagnosis.</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49C14-F52F-452A-BB23-2DF08805504B}" type="slidenum">
              <a:rPr lang="en-US"/>
              <a:pPr/>
              <a:t>3</a:t>
            </a:fld>
            <a:endParaRPr lang="en-US" dirty="0"/>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dirty="0"/>
              <a:t>Diagnostic reasoning is a process of using assessment data to logically explain a clinical judgment, in this case a nursing diagnosis.</a:t>
            </a:r>
          </a:p>
          <a:p>
            <a:r>
              <a:rPr lang="en-US" dirty="0"/>
              <a:t>See Figure 17-3, which shows the assessment process and decision making steps. </a:t>
            </a:r>
          </a:p>
          <a:p>
            <a:r>
              <a:rPr lang="en-US" dirty="0"/>
              <a:t>Each nursing diagnosis contains a specific set of defining characteristics to support it. Box 17-2 gives a great example. When you focus on the defining characteristics, you also need to compare the client’s pattern of data to the normal or expected data. Data you will look at include: lab and diagnostic values, professional standards, and normal anatomy and physiology.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28109-7F11-49FD-B28D-4773ACB8DD82}" type="slidenum">
              <a:rPr lang="en-US"/>
              <a:pPr/>
              <a:t>4</a:t>
            </a:fld>
            <a:endParaRPr lang="en-US"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marL="228600" indent="-228600"/>
            <a:r>
              <a:rPr lang="en-US" dirty="0"/>
              <a:t>It is important for students to differentiate between these terms. Ask students to match the term with the definition.</a:t>
            </a:r>
          </a:p>
          <a:p>
            <a:pPr marL="228600" indent="-228600"/>
            <a:r>
              <a:rPr lang="en-US" dirty="0"/>
              <a:t>The selection of a nursing diagnosis provides the basis for the choosing nursing interventions. Nursing diagnoses are listed according to NANDA. </a:t>
            </a:r>
          </a:p>
          <a:p>
            <a:pPr marL="228600" indent="-228600"/>
            <a:r>
              <a:rPr lang="en-US" dirty="0"/>
              <a:t>Think back to our critical thinking chapter. You will need to use your critical thinking abilities to identify an appropriate nursing diagnosis so you can individualize your client’s care. </a:t>
            </a:r>
          </a:p>
          <a:p>
            <a:pPr marL="228600" indent="-228600"/>
            <a:endParaRPr lang="en-US" dirty="0"/>
          </a:p>
          <a:p>
            <a:pPr marL="228600" indent="-228600">
              <a:buFontTx/>
              <a:buAutoNum type="arabicPeriod"/>
            </a:pPr>
            <a:r>
              <a:rPr lang="en-US" dirty="0"/>
              <a:t> B</a:t>
            </a:r>
          </a:p>
          <a:p>
            <a:pPr marL="228600" indent="-228600">
              <a:buFontTx/>
              <a:buAutoNum type="arabicPeriod"/>
            </a:pPr>
            <a:r>
              <a:rPr lang="en-US" dirty="0"/>
              <a:t> A</a:t>
            </a:r>
          </a:p>
          <a:p>
            <a:pPr marL="228600" indent="-228600">
              <a:buFontTx/>
              <a:buAutoNum type="arabicPeriod"/>
            </a:pPr>
            <a:r>
              <a:rPr lang="en-US" dirty="0"/>
              <a:t> 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65AB22-A025-4648-804E-95DBB3A9DBF7}" type="slidenum">
              <a:rPr lang="en-US"/>
              <a:pPr/>
              <a:t>5</a:t>
            </a:fld>
            <a:endParaRPr lang="en-US" dirty="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dirty="0"/>
              <a:t>Match the term with the definition.</a:t>
            </a:r>
          </a:p>
          <a:p>
            <a:r>
              <a:rPr lang="en-US" dirty="0"/>
              <a:t>1. C</a:t>
            </a:r>
          </a:p>
          <a:p>
            <a:r>
              <a:rPr lang="en-US" dirty="0"/>
              <a:t>2. B</a:t>
            </a:r>
          </a:p>
          <a:p>
            <a:r>
              <a:rPr lang="en-US" dirty="0"/>
              <a:t>3. A</a:t>
            </a:r>
          </a:p>
          <a:p>
            <a:endParaRPr lang="en-US" dirty="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220289-B369-4FA2-BF33-71297D9DBE59}" type="slidenum">
              <a:rPr lang="en-US"/>
              <a:pPr/>
              <a:t>7</a:t>
            </a:fld>
            <a:endParaRPr 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incorrect…If breakdown is present it is an actual problem, not a risk.</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13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incorrect.  The etiology of a nursing diagnosis should not be a medical diagnosis.</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incorrect.  Pneumonia is a medical diagnosis.  The related to factor should be excess mucus secretions or ineffective cough.</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15</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correctly worded.</a:t>
            </a:r>
            <a:endParaRPr lang="en-US" dirty="0"/>
          </a:p>
        </p:txBody>
      </p:sp>
      <p:sp>
        <p:nvSpPr>
          <p:cNvPr id="4" name="Slide Number Placeholder 3"/>
          <p:cNvSpPr>
            <a:spLocks noGrp="1"/>
          </p:cNvSpPr>
          <p:nvPr>
            <p:ph type="sldNum" sz="quarter" idx="10"/>
          </p:nvPr>
        </p:nvSpPr>
        <p:spPr/>
        <p:txBody>
          <a:bodyPr/>
          <a:lstStyle/>
          <a:p>
            <a:fld id="{61B547C8-F382-4940-92BA-40237280BA56}"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42911D-BA79-42AA-A94C-2A6BA4CBA419}" type="datetimeFigureOut">
              <a:rPr lang="en-US" smtClean="0"/>
              <a:pPr/>
              <a:t>8/14/2013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86C063A-039C-440D-A1BD-2DC2D7567C6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86C063A-039C-440D-A1BD-2DC2D7567C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86C063A-039C-440D-A1BD-2DC2D7567C6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41475"/>
            <a:ext cx="7772400" cy="4454525"/>
          </a:xfr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86C063A-039C-440D-A1BD-2DC2D7567C6E}"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86C063A-039C-440D-A1BD-2DC2D7567C6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86C063A-039C-440D-A1BD-2DC2D7567C6E}"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86C063A-039C-440D-A1BD-2DC2D7567C6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86C063A-039C-440D-A1BD-2DC2D7567C6E}"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42911D-BA79-42AA-A94C-2A6BA4CBA419}" type="datetimeFigureOut">
              <a:rPr lang="en-US" smtClean="0"/>
              <a:pPr/>
              <a:t>8/14/2013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86C063A-039C-440D-A1BD-2DC2D7567C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42911D-BA79-42AA-A94C-2A6BA4CBA419}" type="datetimeFigureOut">
              <a:rPr lang="en-US" smtClean="0"/>
              <a:pPr/>
              <a:t>8/14/2013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86C063A-039C-440D-A1BD-2DC2D7567C6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42911D-BA79-42AA-A94C-2A6BA4CBA419}" type="datetimeFigureOut">
              <a:rPr lang="en-US" smtClean="0"/>
              <a:pPr/>
              <a:t>8/14/2013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86C063A-039C-440D-A1BD-2DC2D7567C6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42911D-BA79-42AA-A94C-2A6BA4CBA419}" type="datetimeFigureOut">
              <a:rPr lang="en-US" smtClean="0"/>
              <a:pPr/>
              <a:t>8/14/2013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6C063A-039C-440D-A1BD-2DC2D7567C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 Mapping</a:t>
            </a:r>
            <a:endParaRPr lang="en-US" dirty="0"/>
          </a:p>
        </p:txBody>
      </p:sp>
      <p:sp>
        <p:nvSpPr>
          <p:cNvPr id="3" name="Subtitle 2"/>
          <p:cNvSpPr>
            <a:spLocks noGrp="1"/>
          </p:cNvSpPr>
          <p:nvPr>
            <p:ph type="subTitle" idx="1"/>
          </p:nvPr>
        </p:nvSpPr>
        <p:spPr/>
        <p:txBody>
          <a:bodyPr>
            <a:normAutofit/>
          </a:bodyPr>
          <a:lstStyle/>
          <a:p>
            <a:r>
              <a:rPr lang="en-US" dirty="0" smtClean="0"/>
              <a:t>Technologies in Nursing</a:t>
            </a:r>
          </a:p>
          <a:p>
            <a:r>
              <a:rPr lang="en-US" dirty="0" smtClean="0"/>
              <a:t>Duquesne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They are stated “as evidenced by (A.E.B.)” or “as manifested by”, followed by a list of subjective and objective data.</a:t>
            </a:r>
          </a:p>
          <a:p>
            <a:r>
              <a:rPr lang="en-US" sz="4000" dirty="0" smtClean="0"/>
              <a:t>“Risk” problems have no evidence statement.</a:t>
            </a:r>
            <a:endParaRPr lang="en-US" sz="4000" dirty="0"/>
          </a:p>
        </p:txBody>
      </p:sp>
      <p:sp>
        <p:nvSpPr>
          <p:cNvPr id="2" name="Title 1"/>
          <p:cNvSpPr>
            <a:spLocks noGrp="1"/>
          </p:cNvSpPr>
          <p:nvPr>
            <p:ph type="title"/>
          </p:nvPr>
        </p:nvSpPr>
        <p:spPr>
          <a:xfrm>
            <a:off x="838200" y="304800"/>
            <a:ext cx="7772400" cy="1143000"/>
          </a:xfrm>
        </p:spPr>
        <p:txBody>
          <a:bodyPr>
            <a:normAutofit/>
          </a:bodyPr>
          <a:lstStyle/>
          <a:p>
            <a:r>
              <a:rPr lang="en-US" dirty="0" smtClean="0"/>
              <a:t>Signs and Symptoms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Ineffective Airway Clearance, related to increased pulmonary secretions and bronchospasm, evidenced by wheezing, tachypnea, and ineffective cough.</a:t>
            </a:r>
          </a:p>
          <a:p>
            <a:pPr lvl="0"/>
            <a:r>
              <a:rPr lang="en-US" dirty="0" smtClean="0"/>
              <a:t>Acute pain related to tissue distention and edema as evidenced by reports of severe colicky pain in right flank, elevated pulse and respirations, and restlessness.</a:t>
            </a:r>
          </a:p>
          <a:p>
            <a:endParaRPr lang="en-US" dirty="0"/>
          </a:p>
        </p:txBody>
      </p:sp>
      <p:sp>
        <p:nvSpPr>
          <p:cNvPr id="2" name="Title 1"/>
          <p:cNvSpPr>
            <a:spLocks noGrp="1"/>
          </p:cNvSpPr>
          <p:nvPr>
            <p:ph type="title"/>
          </p:nvPr>
        </p:nvSpPr>
        <p:spPr/>
        <p:txBody>
          <a:bodyPr>
            <a:normAutofit fontScale="90000"/>
          </a:bodyPr>
          <a:lstStyle/>
          <a:p>
            <a:r>
              <a:rPr lang="en-US" dirty="0" smtClean="0"/>
              <a:t>Correctly-Worded Nursing Diagnoses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Hyperthermia related to increased metabolic rate and dehydration as evidenced by elevated temperature, flushed skin, tachycardia, and tachypnea.</a:t>
            </a:r>
          </a:p>
          <a:p>
            <a:pPr lvl="0"/>
            <a:r>
              <a:rPr lang="en-US" dirty="0" smtClean="0"/>
              <a:t>Risk for infection, related to broken skin, traumatized tissues, decreased hemoglobin, invasive procedures, increased environmental exposure.</a:t>
            </a:r>
          </a:p>
          <a:p>
            <a:endParaRPr lang="en-US" dirty="0"/>
          </a:p>
        </p:txBody>
      </p:sp>
      <p:sp>
        <p:nvSpPr>
          <p:cNvPr id="2" name="Title 1"/>
          <p:cNvSpPr>
            <a:spLocks noGrp="1"/>
          </p:cNvSpPr>
          <p:nvPr>
            <p:ph type="title"/>
          </p:nvPr>
        </p:nvSpPr>
        <p:spPr/>
        <p:txBody>
          <a:bodyPr>
            <a:normAutofit fontScale="90000"/>
          </a:bodyPr>
          <a:lstStyle/>
          <a:p>
            <a:r>
              <a:rPr lang="en-US" dirty="0" smtClean="0"/>
              <a:t>Correctly-Worded Nursing Diagnoses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Risk for skin breakdown related to immobility as evidenced by stage III sacral wound (7 X3 cm)</a:t>
            </a:r>
            <a:endParaRPr lang="en-US" sz="4400" dirty="0"/>
          </a:p>
        </p:txBody>
      </p:sp>
      <p:sp>
        <p:nvSpPr>
          <p:cNvPr id="2" name="Title 1"/>
          <p:cNvSpPr>
            <a:spLocks noGrp="1"/>
          </p:cNvSpPr>
          <p:nvPr>
            <p:ph type="title"/>
          </p:nvPr>
        </p:nvSpPr>
        <p:spPr/>
        <p:txBody>
          <a:bodyPr>
            <a:normAutofit/>
          </a:bodyPr>
          <a:lstStyle/>
          <a:p>
            <a:r>
              <a:rPr lang="en-US" sz="5400" dirty="0" smtClean="0"/>
              <a:t>Right or Wrong?</a:t>
            </a:r>
            <a:endParaRPr lang="en-US" sz="5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4000" dirty="0" smtClean="0"/>
              <a:t>Pain related to myocardial infarction as evidenced by patient’s report of pain at 9 on the 1-10 pain scale</a:t>
            </a:r>
            <a:endParaRPr lang="en-US" sz="4000" dirty="0"/>
          </a:p>
        </p:txBody>
      </p:sp>
      <p:sp>
        <p:nvSpPr>
          <p:cNvPr id="3" name="Title 2"/>
          <p:cNvSpPr>
            <a:spLocks noGrp="1"/>
          </p:cNvSpPr>
          <p:nvPr>
            <p:ph type="title"/>
          </p:nvPr>
        </p:nvSpPr>
        <p:spPr/>
        <p:txBody>
          <a:bodyPr>
            <a:normAutofit/>
          </a:bodyPr>
          <a:lstStyle/>
          <a:p>
            <a:r>
              <a:rPr lang="en-US" dirty="0" smtClean="0"/>
              <a:t>Right or Wrong?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Ineffective airway clearance related to pneumonia as evidenced by adventitious breath sounds, sputum production, and abnormal chest x-ray.</a:t>
            </a:r>
            <a:endParaRPr lang="en-US" sz="3600" dirty="0"/>
          </a:p>
        </p:txBody>
      </p:sp>
      <p:sp>
        <p:nvSpPr>
          <p:cNvPr id="2" name="Title 1"/>
          <p:cNvSpPr>
            <a:spLocks noGrp="1"/>
          </p:cNvSpPr>
          <p:nvPr>
            <p:ph type="title"/>
          </p:nvPr>
        </p:nvSpPr>
        <p:spPr/>
        <p:txBody>
          <a:bodyPr>
            <a:normAutofit/>
          </a:bodyPr>
          <a:lstStyle/>
          <a:p>
            <a:r>
              <a:rPr lang="en-US" dirty="0" smtClean="0"/>
              <a:t>Right or Wrong?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Fluid volume deficit related to blood loss through wound as evidenced by hemoglobin of 8 and hematocrit of 26%</a:t>
            </a:r>
            <a:endParaRPr lang="en-US" sz="4000" dirty="0"/>
          </a:p>
        </p:txBody>
      </p:sp>
      <p:sp>
        <p:nvSpPr>
          <p:cNvPr id="2" name="Title 1"/>
          <p:cNvSpPr>
            <a:spLocks noGrp="1"/>
          </p:cNvSpPr>
          <p:nvPr>
            <p:ph type="title"/>
          </p:nvPr>
        </p:nvSpPr>
        <p:spPr/>
        <p:txBody>
          <a:bodyPr>
            <a:normAutofit/>
          </a:bodyPr>
          <a:lstStyle/>
          <a:p>
            <a:r>
              <a:rPr lang="en-US" dirty="0" smtClean="0"/>
              <a:t>Right or Wrong?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Fluid volume deficit related to NPO status as evidenced by weight loss</a:t>
            </a:r>
            <a:endParaRPr lang="en-US" sz="4000" dirty="0"/>
          </a:p>
        </p:txBody>
      </p:sp>
      <p:sp>
        <p:nvSpPr>
          <p:cNvPr id="2" name="Title 1"/>
          <p:cNvSpPr>
            <a:spLocks noGrp="1"/>
          </p:cNvSpPr>
          <p:nvPr>
            <p:ph type="title"/>
          </p:nvPr>
        </p:nvSpPr>
        <p:spPr/>
        <p:txBody>
          <a:bodyPr/>
          <a:lstStyle/>
          <a:p>
            <a:r>
              <a:rPr lang="en-US" dirty="0" smtClean="0"/>
              <a:t>Right or Wrong?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Diarrhea related to C. Diff as evidenced by 10 stool in one day</a:t>
            </a:r>
            <a:endParaRPr lang="en-US" sz="4000" dirty="0"/>
          </a:p>
        </p:txBody>
      </p:sp>
      <p:sp>
        <p:nvSpPr>
          <p:cNvPr id="2" name="Title 1"/>
          <p:cNvSpPr>
            <a:spLocks noGrp="1"/>
          </p:cNvSpPr>
          <p:nvPr>
            <p:ph type="title"/>
          </p:nvPr>
        </p:nvSpPr>
        <p:spPr/>
        <p:txBody>
          <a:bodyPr/>
          <a:lstStyle/>
          <a:p>
            <a:r>
              <a:rPr lang="en-US" dirty="0" smtClean="0"/>
              <a:t>Right or Wrong?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Risk for infection related to invasive procedure (surgery) </a:t>
            </a:r>
            <a:endParaRPr lang="en-US" sz="3600" dirty="0"/>
          </a:p>
        </p:txBody>
      </p:sp>
      <p:sp>
        <p:nvSpPr>
          <p:cNvPr id="2" name="Title 1"/>
          <p:cNvSpPr>
            <a:spLocks noGrp="1"/>
          </p:cNvSpPr>
          <p:nvPr>
            <p:ph type="title"/>
          </p:nvPr>
        </p:nvSpPr>
        <p:spPr/>
        <p:txBody>
          <a:bodyPr/>
          <a:lstStyle/>
          <a:p>
            <a:r>
              <a:rPr lang="en-US" dirty="0" smtClean="0"/>
              <a:t>Right or Wrong?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457200"/>
            <a:ext cx="7315200" cy="990600"/>
          </a:xfrm>
        </p:spPr>
        <p:txBody>
          <a:bodyPr>
            <a:normAutofit fontScale="90000"/>
          </a:bodyPr>
          <a:lstStyle/>
          <a:p>
            <a:r>
              <a:rPr lang="en-US" dirty="0"/>
              <a:t>History of Nursing Diagnosis</a:t>
            </a:r>
          </a:p>
        </p:txBody>
      </p:sp>
      <p:sp>
        <p:nvSpPr>
          <p:cNvPr id="10243" name="Rectangle 3"/>
          <p:cNvSpPr>
            <a:spLocks noGrp="1" noChangeArrowheads="1"/>
          </p:cNvSpPr>
          <p:nvPr>
            <p:ph type="body" idx="1"/>
          </p:nvPr>
        </p:nvSpPr>
        <p:spPr>
          <a:xfrm>
            <a:off x="914400" y="1676400"/>
            <a:ext cx="7315200" cy="4495800"/>
          </a:xfrm>
        </p:spPr>
        <p:txBody>
          <a:bodyPr/>
          <a:lstStyle/>
          <a:p>
            <a:r>
              <a:rPr lang="en-US" dirty="0"/>
              <a:t>First introduced in 1950.</a:t>
            </a:r>
          </a:p>
          <a:p>
            <a:r>
              <a:rPr lang="en-US" dirty="0"/>
              <a:t>In 1953 Fry proposed the formulation of nursing diagnosis.</a:t>
            </a:r>
          </a:p>
          <a:p>
            <a:r>
              <a:rPr lang="en-US" dirty="0"/>
              <a:t>In 1973, the first national conference was held.</a:t>
            </a:r>
          </a:p>
          <a:p>
            <a:r>
              <a:rPr lang="en-US" dirty="0"/>
              <a:t>In 1982, NANDA was founded.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Readiness for enhanced knowledge of disease process.</a:t>
            </a:r>
            <a:endParaRPr lang="en-US" sz="3600" dirty="0"/>
          </a:p>
        </p:txBody>
      </p:sp>
      <p:sp>
        <p:nvSpPr>
          <p:cNvPr id="3" name="Title 2"/>
          <p:cNvSpPr>
            <a:spLocks noGrp="1"/>
          </p:cNvSpPr>
          <p:nvPr>
            <p:ph type="title"/>
          </p:nvPr>
        </p:nvSpPr>
        <p:spPr/>
        <p:txBody>
          <a:bodyPr/>
          <a:lstStyle/>
          <a:p>
            <a:r>
              <a:rPr lang="en-US" dirty="0" smtClean="0"/>
              <a:t>Right or Wrong?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Based on a medical diagnosis</a:t>
            </a:r>
          </a:p>
          <a:p>
            <a:r>
              <a:rPr lang="en-US" sz="3200" dirty="0" smtClean="0"/>
              <a:t>Examples:</a:t>
            </a:r>
          </a:p>
          <a:p>
            <a:pPr lvl="1"/>
            <a:r>
              <a:rPr lang="en-US" sz="2800" dirty="0" smtClean="0"/>
              <a:t>Risk for pneumonia related to immobility</a:t>
            </a:r>
          </a:p>
          <a:p>
            <a:pPr lvl="1"/>
            <a:r>
              <a:rPr lang="en-US" sz="2800" dirty="0" smtClean="0"/>
              <a:t>Risk for DVT related to immobility</a:t>
            </a:r>
          </a:p>
          <a:p>
            <a:pPr lvl="1"/>
            <a:r>
              <a:rPr lang="en-US" sz="2800" dirty="0" smtClean="0"/>
              <a:t>Risk for myocardial infarction related to inadequate tissue perfusion</a:t>
            </a:r>
          </a:p>
          <a:p>
            <a:pPr marL="393192" lvl="1" indent="0">
              <a:buNone/>
            </a:pPr>
            <a:endParaRPr lang="en-US" dirty="0"/>
          </a:p>
        </p:txBody>
      </p:sp>
      <p:sp>
        <p:nvSpPr>
          <p:cNvPr id="3" name="Title 2"/>
          <p:cNvSpPr>
            <a:spLocks noGrp="1"/>
          </p:cNvSpPr>
          <p:nvPr>
            <p:ph type="title"/>
          </p:nvPr>
        </p:nvSpPr>
        <p:spPr/>
        <p:txBody>
          <a:bodyPr/>
          <a:lstStyle/>
          <a:p>
            <a:r>
              <a:rPr lang="en-US" dirty="0" smtClean="0"/>
              <a:t>Potential Complications</a:t>
            </a:r>
            <a:endParaRPr lang="en-US" dirty="0"/>
          </a:p>
        </p:txBody>
      </p:sp>
    </p:spTree>
    <p:extLst>
      <p:ext uri="{BB962C8B-B14F-4D97-AF65-F5344CB8AC3E}">
        <p14:creationId xmlns:p14="http://schemas.microsoft.com/office/powerpoint/2010/main" val="473610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Written in general terms</a:t>
            </a:r>
          </a:p>
          <a:p>
            <a:r>
              <a:rPr lang="en-US" sz="3600" dirty="0" smtClean="0"/>
              <a:t>Not behavioral in nature</a:t>
            </a:r>
          </a:p>
          <a:p>
            <a:r>
              <a:rPr lang="en-US" sz="3600" dirty="0" smtClean="0"/>
              <a:t>Patient centered</a:t>
            </a:r>
          </a:p>
          <a:p>
            <a:r>
              <a:rPr lang="en-US" sz="3600" dirty="0" smtClean="0"/>
              <a:t>Example:  To enhance airway clearance and improve oxygenation</a:t>
            </a:r>
            <a:endParaRPr lang="en-US" sz="3600" dirty="0"/>
          </a:p>
        </p:txBody>
      </p:sp>
      <p:sp>
        <p:nvSpPr>
          <p:cNvPr id="3" name="Title 2"/>
          <p:cNvSpPr>
            <a:spLocks noGrp="1"/>
          </p:cNvSpPr>
          <p:nvPr>
            <p:ph type="title"/>
          </p:nvPr>
        </p:nvSpPr>
        <p:spPr/>
        <p:txBody>
          <a:bodyPr/>
          <a:lstStyle/>
          <a:p>
            <a:r>
              <a:rPr lang="en-US" dirty="0" smtClean="0"/>
              <a:t>Primary Goal or Objective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Actions that the nurse carries out for the client or encourages the client to do for themselves.</a:t>
            </a:r>
          </a:p>
          <a:p>
            <a:r>
              <a:rPr lang="en-US" sz="3200" dirty="0" smtClean="0"/>
              <a:t>Include interdisciplinary actions, but identify them as such.</a:t>
            </a:r>
          </a:p>
          <a:p>
            <a:r>
              <a:rPr lang="en-US" sz="3200" dirty="0" smtClean="0"/>
              <a:t>Includes assessment</a:t>
            </a:r>
          </a:p>
          <a:p>
            <a:r>
              <a:rPr lang="en-US" sz="3200" dirty="0" smtClean="0"/>
              <a:t>Includes teaching the client</a:t>
            </a:r>
          </a:p>
          <a:p>
            <a:r>
              <a:rPr lang="en-US" sz="3200" dirty="0" smtClean="0"/>
              <a:t>Include the rationale for the intervention.</a:t>
            </a:r>
            <a:endParaRPr lang="en-US" sz="3200" dirty="0"/>
          </a:p>
        </p:txBody>
      </p:sp>
      <p:sp>
        <p:nvSpPr>
          <p:cNvPr id="3" name="Title 2"/>
          <p:cNvSpPr>
            <a:spLocks noGrp="1"/>
          </p:cNvSpPr>
          <p:nvPr>
            <p:ph type="title"/>
          </p:nvPr>
        </p:nvSpPr>
        <p:spPr/>
        <p:txBody>
          <a:bodyPr/>
          <a:lstStyle/>
          <a:p>
            <a:r>
              <a:rPr lang="en-US" dirty="0" smtClean="0"/>
              <a:t>Nursing Interventions</a:t>
            </a:r>
            <a:endParaRPr lang="en-US" dirty="0"/>
          </a:p>
        </p:txBody>
      </p:sp>
    </p:spTree>
    <p:extLst>
      <p:ext uri="{BB962C8B-B14F-4D97-AF65-F5344CB8AC3E}">
        <p14:creationId xmlns:p14="http://schemas.microsoft.com/office/powerpoint/2010/main" val="225125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772400" cy="4572000"/>
          </a:xfrm>
        </p:spPr>
        <p:txBody>
          <a:bodyPr>
            <a:normAutofit/>
          </a:bodyPr>
          <a:lstStyle/>
          <a:p>
            <a:r>
              <a:rPr lang="en-US" sz="3600" dirty="0" smtClean="0"/>
              <a:t>Specific</a:t>
            </a:r>
          </a:p>
          <a:p>
            <a:r>
              <a:rPr lang="en-US" sz="3600" dirty="0" smtClean="0"/>
              <a:t>Measurable</a:t>
            </a:r>
          </a:p>
          <a:p>
            <a:r>
              <a:rPr lang="en-US" sz="3600" dirty="0" smtClean="0"/>
              <a:t>Attainable</a:t>
            </a:r>
          </a:p>
          <a:p>
            <a:r>
              <a:rPr lang="en-US" sz="3600" dirty="0" smtClean="0"/>
              <a:t>Realistic</a:t>
            </a:r>
          </a:p>
          <a:p>
            <a:r>
              <a:rPr lang="en-US" sz="3600" dirty="0" smtClean="0"/>
              <a:t>Time oriented</a:t>
            </a:r>
            <a:endParaRPr lang="en-US" sz="3600" dirty="0"/>
          </a:p>
        </p:txBody>
      </p:sp>
      <p:sp>
        <p:nvSpPr>
          <p:cNvPr id="2" name="Title 1"/>
          <p:cNvSpPr>
            <a:spLocks noGrp="1"/>
          </p:cNvSpPr>
          <p:nvPr>
            <p:ph type="title"/>
          </p:nvPr>
        </p:nvSpPr>
        <p:spPr>
          <a:xfrm>
            <a:off x="838200" y="609600"/>
            <a:ext cx="7772400" cy="1143000"/>
          </a:xfrm>
        </p:spPr>
        <p:txBody>
          <a:bodyPr>
            <a:normAutofit fontScale="90000"/>
          </a:bodyPr>
          <a:lstStyle/>
          <a:p>
            <a:pPr algn="ctr"/>
            <a:r>
              <a:rPr lang="en-US" dirty="0" smtClean="0"/>
              <a:t>Desired behavioral outcomes/goals should be </a:t>
            </a:r>
            <a:r>
              <a:rPr lang="en-US" sz="5300" dirty="0" smtClean="0">
                <a:solidFill>
                  <a:srgbClr val="FF0000"/>
                </a:solidFill>
              </a:rPr>
              <a:t>SMART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lvl="1" indent="-274320">
              <a:spcBef>
                <a:spcPts val="580"/>
              </a:spcBef>
              <a:buClr>
                <a:schemeClr val="accent1"/>
              </a:buClr>
            </a:pPr>
            <a:r>
              <a:rPr lang="en-US" sz="2800" dirty="0" smtClean="0"/>
              <a:t>The patient will identify four adaptive/protective measures for individual situation by discharge.</a:t>
            </a:r>
          </a:p>
          <a:p>
            <a:pPr marL="274320" lvl="1" indent="-274320">
              <a:spcBef>
                <a:spcPts val="580"/>
              </a:spcBef>
              <a:buClr>
                <a:schemeClr val="accent1"/>
              </a:buClr>
            </a:pPr>
            <a:r>
              <a:rPr lang="en-US" sz="2800" dirty="0" smtClean="0"/>
              <a:t>The patient will maintain a patent airway, ongoing.  (This outcome is stated as “ongoing” and does not include a specific timeframe other than discharge from care.  In this example, this is appropriate because the situation may not resolve until the patient’s condition or status changes or discharge has occurred.)</a:t>
            </a:r>
          </a:p>
          <a:p>
            <a:pPr marL="274320" lvl="1" indent="-274320">
              <a:spcBef>
                <a:spcPts val="580"/>
              </a:spcBef>
              <a:buClr>
                <a:schemeClr val="accent1"/>
              </a:buClr>
            </a:pPr>
            <a:endParaRPr lang="en-US" dirty="0" smtClean="0"/>
          </a:p>
          <a:p>
            <a:endParaRPr lang="en-US" dirty="0"/>
          </a:p>
        </p:txBody>
      </p:sp>
      <p:sp>
        <p:nvSpPr>
          <p:cNvPr id="2" name="Title 1"/>
          <p:cNvSpPr>
            <a:spLocks noGrp="1"/>
          </p:cNvSpPr>
          <p:nvPr>
            <p:ph type="title"/>
          </p:nvPr>
        </p:nvSpPr>
        <p:spPr/>
        <p:txBody>
          <a:bodyPr/>
          <a:lstStyle/>
          <a:p>
            <a:r>
              <a:rPr lang="en-US" dirty="0" smtClean="0"/>
              <a:t>Examples of  SMART Goals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lvl="1" indent="-274320">
              <a:spcBef>
                <a:spcPts val="580"/>
              </a:spcBef>
              <a:buClr>
                <a:schemeClr val="accent1"/>
              </a:buClr>
            </a:pPr>
            <a:r>
              <a:rPr lang="en-US" sz="2800" dirty="0" smtClean="0"/>
              <a:t>The patient will be free of skin breakdown.  (This is another example of an ongoing outcome).</a:t>
            </a:r>
          </a:p>
          <a:p>
            <a:pPr marL="274320" lvl="1" indent="-274320">
              <a:spcBef>
                <a:spcPts val="580"/>
              </a:spcBef>
              <a:buClr>
                <a:schemeClr val="accent1"/>
              </a:buClr>
            </a:pPr>
            <a:r>
              <a:rPr lang="en-US" sz="2800" dirty="0" smtClean="0"/>
              <a:t>The patient will demonstrate correct insulin administration techniques within 48 hours.</a:t>
            </a:r>
          </a:p>
          <a:p>
            <a:r>
              <a:rPr lang="en-US" sz="2800" dirty="0" smtClean="0"/>
              <a:t>The patient will attain pain relief identified as a “3” on the 0-10 pain scale 30 minutes after being medicated with pain medication.</a:t>
            </a:r>
          </a:p>
          <a:p>
            <a:r>
              <a:rPr lang="en-US" sz="2800" dirty="0" smtClean="0"/>
              <a:t>The patient will maintain an oxygen saturation of 92 or higher.</a:t>
            </a:r>
          </a:p>
          <a:p>
            <a:r>
              <a:rPr lang="en-US" sz="2800" dirty="0" smtClean="0"/>
              <a:t>The patient will not incur a fall.</a:t>
            </a:r>
            <a:endParaRPr lang="en-US" sz="2800" dirty="0"/>
          </a:p>
        </p:txBody>
      </p:sp>
      <p:sp>
        <p:nvSpPr>
          <p:cNvPr id="2" name="Title 1"/>
          <p:cNvSpPr>
            <a:spLocks noGrp="1"/>
          </p:cNvSpPr>
          <p:nvPr>
            <p:ph type="title"/>
          </p:nvPr>
        </p:nvSpPr>
        <p:spPr/>
        <p:txBody>
          <a:bodyPr/>
          <a:lstStyle/>
          <a:p>
            <a:r>
              <a:rPr lang="en-US" dirty="0" smtClean="0"/>
              <a:t>Examples of  SMART Goals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Should refer directly to the nursing diagnosis and to the goal.</a:t>
            </a:r>
          </a:p>
        </p:txBody>
      </p:sp>
      <p:sp>
        <p:nvSpPr>
          <p:cNvPr id="3" name="Title 2"/>
          <p:cNvSpPr>
            <a:spLocks noGrp="1"/>
          </p:cNvSpPr>
          <p:nvPr>
            <p:ph type="title"/>
          </p:nvPr>
        </p:nvSpPr>
        <p:spPr/>
        <p:txBody>
          <a:bodyPr/>
          <a:lstStyle/>
          <a:p>
            <a:r>
              <a:rPr lang="en-US" dirty="0" smtClean="0"/>
              <a:t>Evaluation or Outcome</a:t>
            </a:r>
            <a:endParaRPr lang="en-US" dirty="0"/>
          </a:p>
        </p:txBody>
      </p:sp>
    </p:spTree>
    <p:extLst>
      <p:ext uri="{BB962C8B-B14F-4D97-AF65-F5344CB8AC3E}">
        <p14:creationId xmlns:p14="http://schemas.microsoft.com/office/powerpoint/2010/main" val="1606963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457200"/>
            <a:ext cx="7315200" cy="990600"/>
          </a:xfrm>
        </p:spPr>
        <p:txBody>
          <a:bodyPr>
            <a:normAutofit fontScale="90000"/>
          </a:bodyPr>
          <a:lstStyle/>
          <a:p>
            <a:r>
              <a:rPr lang="en-US" sz="3600" dirty="0"/>
              <a:t>Critical Thinking and the Nursing Diagnostic Process</a:t>
            </a:r>
          </a:p>
        </p:txBody>
      </p:sp>
      <p:sp>
        <p:nvSpPr>
          <p:cNvPr id="12291" name="Rectangle 3"/>
          <p:cNvSpPr>
            <a:spLocks noGrp="1" noChangeArrowheads="1"/>
          </p:cNvSpPr>
          <p:nvPr>
            <p:ph type="body" idx="1"/>
          </p:nvPr>
        </p:nvSpPr>
        <p:spPr>
          <a:xfrm>
            <a:off x="914400" y="1676400"/>
            <a:ext cx="7315200" cy="4419600"/>
          </a:xfrm>
        </p:spPr>
        <p:txBody>
          <a:bodyPr/>
          <a:lstStyle/>
          <a:p>
            <a:r>
              <a:rPr lang="en-US" dirty="0"/>
              <a:t>Diagnostic reasoning</a:t>
            </a:r>
          </a:p>
          <a:p>
            <a:pPr lvl="1"/>
            <a:r>
              <a:rPr lang="en-US" dirty="0"/>
              <a:t>A process of using assessment data to create a nursing diagnosis</a:t>
            </a:r>
          </a:p>
          <a:p>
            <a:r>
              <a:rPr lang="en-US" dirty="0"/>
              <a:t>Defining characteristics</a:t>
            </a:r>
          </a:p>
          <a:p>
            <a:pPr lvl="1"/>
            <a:r>
              <a:rPr lang="en-US" dirty="0"/>
              <a:t>Clinical criteria or assessment findings</a:t>
            </a:r>
          </a:p>
          <a:p>
            <a:r>
              <a:rPr lang="en-US" dirty="0"/>
              <a:t>Clinical criteria</a:t>
            </a:r>
          </a:p>
          <a:p>
            <a:pPr lvl="1"/>
            <a:r>
              <a:rPr lang="en-US" dirty="0"/>
              <a:t>Objective or subjective signs and symptoms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457200"/>
            <a:ext cx="7315200" cy="1066800"/>
          </a:xfrm>
        </p:spPr>
        <p:txBody>
          <a:bodyPr>
            <a:normAutofit fontScale="90000"/>
          </a:bodyPr>
          <a:lstStyle/>
          <a:p>
            <a:r>
              <a:rPr lang="en-US" dirty="0"/>
              <a:t>Nursing </a:t>
            </a:r>
            <a:r>
              <a:rPr lang="en-US" dirty="0" smtClean="0"/>
              <a:t>Diagnosis (Match the term to the definition)</a:t>
            </a:r>
            <a:endParaRPr lang="en-US" dirty="0"/>
          </a:p>
        </p:txBody>
      </p:sp>
      <p:graphicFrame>
        <p:nvGraphicFramePr>
          <p:cNvPr id="7194" name="Group 26"/>
          <p:cNvGraphicFramePr>
            <a:graphicFrameLocks noGrp="1"/>
          </p:cNvGraphicFramePr>
          <p:nvPr>
            <p:ph type="tbl" idx="1"/>
          </p:nvPr>
        </p:nvGraphicFramePr>
        <p:xfrm>
          <a:off x="1219200" y="1676400"/>
          <a:ext cx="7315200" cy="4699635"/>
        </p:xfrm>
        <a:graphic>
          <a:graphicData uri="http://schemas.openxmlformats.org/drawingml/2006/table">
            <a:tbl>
              <a:tblPr/>
              <a:tblGrid>
                <a:gridCol w="3657600"/>
                <a:gridCol w="3657600"/>
              </a:tblGrid>
              <a:tr h="1590675">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1.  Medical diagnosis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A. Clinical judgment about the client in response to an actual or potential health problem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2.  Nursing diagnosis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B. The identification of a disease condition based on specific evaluation of signs and symptoms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3.  Collaborative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C. An actual or potential complication that nurses monitor to detect a change in client status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457200"/>
            <a:ext cx="7315200" cy="914400"/>
          </a:xfrm>
        </p:spPr>
        <p:txBody>
          <a:bodyPr>
            <a:normAutofit fontScale="90000"/>
          </a:bodyPr>
          <a:lstStyle/>
          <a:p>
            <a:r>
              <a:rPr lang="en-US" sz="3600" dirty="0"/>
              <a:t>Formulation of Nursing </a:t>
            </a:r>
            <a:r>
              <a:rPr lang="en-US" sz="3600" dirty="0" smtClean="0"/>
              <a:t>Diagnosis</a:t>
            </a:r>
            <a:br>
              <a:rPr lang="en-US" sz="3600" dirty="0" smtClean="0"/>
            </a:br>
            <a:r>
              <a:rPr lang="en-US" sz="3600" dirty="0" smtClean="0"/>
              <a:t>(Match the term with the definition)</a:t>
            </a:r>
            <a:endParaRPr lang="en-US" sz="3600" dirty="0"/>
          </a:p>
        </p:txBody>
      </p:sp>
      <p:graphicFrame>
        <p:nvGraphicFramePr>
          <p:cNvPr id="14358" name="Group 22"/>
          <p:cNvGraphicFramePr>
            <a:graphicFrameLocks noGrp="1"/>
          </p:cNvGraphicFramePr>
          <p:nvPr>
            <p:ph type="tbl" idx="1"/>
          </p:nvPr>
        </p:nvGraphicFramePr>
        <p:xfrm>
          <a:off x="914400" y="1676400"/>
          <a:ext cx="7315200" cy="4178301"/>
        </p:xfrm>
        <a:graphic>
          <a:graphicData uri="http://schemas.openxmlformats.org/drawingml/2006/table">
            <a:tbl>
              <a:tblPr/>
              <a:tblGrid>
                <a:gridCol w="3657600"/>
                <a:gridCol w="3657600"/>
              </a:tblGrid>
              <a:tr h="1347788">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1. Actual Nursing Diagnosis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A. </a:t>
                      </a:r>
                      <a:r>
                        <a:rPr kumimoji="0" lang="en-US" sz="2000" b="0" i="0" u="none" strike="noStrike" cap="none" normalizeH="0" baseline="0" dirty="0" smtClean="0">
                          <a:ln>
                            <a:noFill/>
                          </a:ln>
                          <a:solidFill>
                            <a:schemeClr val="tx1"/>
                          </a:solidFill>
                          <a:effectLst/>
                          <a:latin typeface="Arial" charset="0"/>
                        </a:rPr>
                        <a:t>Describe human responses to levels of wellness that have a readiness for enhancement</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4463">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2. Risk Nursing Diagnosis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B. </a:t>
                      </a:r>
                      <a:r>
                        <a:rPr kumimoji="0" lang="en-US" sz="2000" b="0" i="0" u="none" strike="noStrike" cap="none" normalizeH="0" baseline="0" dirty="0" smtClean="0">
                          <a:ln>
                            <a:noFill/>
                          </a:ln>
                          <a:solidFill>
                            <a:schemeClr val="tx1"/>
                          </a:solidFill>
                          <a:effectLst/>
                          <a:latin typeface="Arial" charset="0"/>
                        </a:rPr>
                        <a:t>Describes human responses to health conditions/life processes that may develop</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6050">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3. Wellness Nursing Diagnosis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0000"/>
                        <a:buFont typeface="Wingdings 2" pitchFamily="18" charset="2"/>
                        <a:buNone/>
                        <a:tabLst/>
                      </a:pPr>
                      <a:r>
                        <a:rPr kumimoji="0" lang="en-US" sz="2400" b="0" i="0" u="none" strike="noStrike" cap="none" normalizeH="0" baseline="0" dirty="0" smtClean="0">
                          <a:ln>
                            <a:noFill/>
                          </a:ln>
                          <a:solidFill>
                            <a:schemeClr val="tx1"/>
                          </a:solidFill>
                          <a:effectLst/>
                          <a:latin typeface="Arial" charset="0"/>
                        </a:rPr>
                        <a:t>C. </a:t>
                      </a:r>
                      <a:r>
                        <a:rPr kumimoji="0" lang="en-US" sz="2000" b="0" i="0" u="none" strike="noStrike" cap="none" normalizeH="0" baseline="0" dirty="0" smtClean="0">
                          <a:ln>
                            <a:noFill/>
                          </a:ln>
                          <a:solidFill>
                            <a:schemeClr val="tx1"/>
                          </a:solidFill>
                          <a:effectLst/>
                          <a:latin typeface="Arial" charset="0"/>
                        </a:rPr>
                        <a:t>Describes human responses to health conditions or life processes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0"/>
            <a:ext cx="7772400" cy="4572000"/>
          </a:xfrm>
        </p:spPr>
        <p:txBody>
          <a:bodyPr>
            <a:normAutofit/>
          </a:bodyPr>
          <a:lstStyle/>
          <a:p>
            <a:r>
              <a:rPr lang="en-US" sz="4800" dirty="0" smtClean="0"/>
              <a:t> Problem</a:t>
            </a:r>
          </a:p>
          <a:p>
            <a:r>
              <a:rPr lang="en-US" sz="4800" dirty="0" smtClean="0"/>
              <a:t> Etiology</a:t>
            </a:r>
          </a:p>
          <a:p>
            <a:r>
              <a:rPr lang="en-US" sz="4800" dirty="0" smtClean="0"/>
              <a:t> Signs and Symptoms </a:t>
            </a:r>
            <a:endParaRPr lang="en-US" sz="4800" dirty="0"/>
          </a:p>
        </p:txBody>
      </p:sp>
      <p:sp>
        <p:nvSpPr>
          <p:cNvPr id="2" name="Title 1"/>
          <p:cNvSpPr>
            <a:spLocks noGrp="1"/>
          </p:cNvSpPr>
          <p:nvPr>
            <p:ph type="title"/>
          </p:nvPr>
        </p:nvSpPr>
        <p:spPr>
          <a:xfrm>
            <a:off x="990600" y="1676400"/>
            <a:ext cx="7772400" cy="1143000"/>
          </a:xfrm>
        </p:spPr>
        <p:txBody>
          <a:bodyPr>
            <a:normAutofit fontScale="90000"/>
          </a:bodyPr>
          <a:lstStyle/>
          <a:p>
            <a:r>
              <a:rPr lang="en-US" sz="6000" dirty="0" smtClean="0">
                <a:effectLst/>
              </a:rPr>
              <a:t>Components</a:t>
            </a:r>
            <a:r>
              <a:rPr lang="en-US" sz="6000" dirty="0" smtClean="0"/>
              <a:t> of the nursing diagnosis: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457200"/>
            <a:ext cx="7315200" cy="990600"/>
          </a:xfrm>
        </p:spPr>
        <p:txBody>
          <a:bodyPr>
            <a:normAutofit fontScale="90000"/>
          </a:bodyPr>
          <a:lstStyle/>
          <a:p>
            <a:r>
              <a:rPr lang="en-US" sz="3600" dirty="0"/>
              <a:t>Nursing Diagnosis: Application </a:t>
            </a:r>
            <a:br>
              <a:rPr lang="en-US" sz="3600" dirty="0"/>
            </a:br>
            <a:r>
              <a:rPr lang="en-US" sz="3600" dirty="0"/>
              <a:t>to Care Planning</a:t>
            </a:r>
          </a:p>
        </p:txBody>
      </p:sp>
      <p:sp>
        <p:nvSpPr>
          <p:cNvPr id="24579" name="Rectangle 3"/>
          <p:cNvSpPr>
            <a:spLocks noGrp="1" noChangeArrowheads="1"/>
          </p:cNvSpPr>
          <p:nvPr>
            <p:ph type="body" idx="1"/>
          </p:nvPr>
        </p:nvSpPr>
        <p:spPr>
          <a:xfrm>
            <a:off x="914400" y="1676400"/>
            <a:ext cx="7315200" cy="4419600"/>
          </a:xfrm>
        </p:spPr>
        <p:txBody>
          <a:bodyPr/>
          <a:lstStyle/>
          <a:p>
            <a:r>
              <a:rPr lang="en-US" dirty="0"/>
              <a:t>By learning to make accurate nursing diagnoses, your care plan will help communicate the client’s health care problems to other professionals.</a:t>
            </a:r>
          </a:p>
          <a:p>
            <a:r>
              <a:rPr lang="en-US" dirty="0"/>
              <a:t>A nursing diagnosis will ensure that you select relevant and appropriate nursing interventions.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Problem—the name or diagnostic label identified from the NANDA list.  This may be an actual problem, a risk (potential) problem, or a wellness diagnosis.</a:t>
            </a:r>
          </a:p>
          <a:p>
            <a:endParaRPr lang="en-US" dirty="0"/>
          </a:p>
        </p:txBody>
      </p:sp>
      <p:sp>
        <p:nvSpPr>
          <p:cNvPr id="3" name="Title 2"/>
          <p:cNvSpPr>
            <a:spLocks noGrp="1"/>
          </p:cNvSpPr>
          <p:nvPr>
            <p:ph type="title"/>
          </p:nvPr>
        </p:nvSpPr>
        <p:spPr/>
        <p:txBody>
          <a:bodyPr/>
          <a:lstStyle/>
          <a:p>
            <a:r>
              <a:rPr lang="en-US" dirty="0" smtClean="0"/>
              <a:t>Problem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The suspected cause or reason for the response that has been identified from the assessment</a:t>
            </a:r>
            <a:endParaRPr lang="en-US" sz="3600" dirty="0"/>
          </a:p>
        </p:txBody>
      </p:sp>
      <p:sp>
        <p:nvSpPr>
          <p:cNvPr id="2" name="Title 1"/>
          <p:cNvSpPr>
            <a:spLocks noGrp="1"/>
          </p:cNvSpPr>
          <p:nvPr>
            <p:ph type="title"/>
          </p:nvPr>
        </p:nvSpPr>
        <p:spPr>
          <a:xfrm>
            <a:off x="990600" y="304800"/>
            <a:ext cx="7772400" cy="1143000"/>
          </a:xfrm>
        </p:spPr>
        <p:txBody>
          <a:bodyPr>
            <a:normAutofit/>
          </a:bodyPr>
          <a:lstStyle/>
          <a:p>
            <a:r>
              <a:rPr lang="en-US" dirty="0" smtClean="0"/>
              <a:t>Etiology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256</TotalTime>
  <Words>1349</Words>
  <Application>Microsoft Office PowerPoint</Application>
  <PresentationFormat>On-screen Show (4:3)</PresentationFormat>
  <Paragraphs>138</Paragraphs>
  <Slides>27</Slides>
  <Notes>13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Care Mapping</vt:lpstr>
      <vt:lpstr>History of Nursing Diagnosis</vt:lpstr>
      <vt:lpstr>Critical Thinking and the Nursing Diagnostic Process</vt:lpstr>
      <vt:lpstr>Nursing Diagnosis (Match the term to the definition)</vt:lpstr>
      <vt:lpstr>Formulation of Nursing Diagnosis (Match the term with the definition)</vt:lpstr>
      <vt:lpstr>Components of the nursing diagnosis:   </vt:lpstr>
      <vt:lpstr>Nursing Diagnosis: Application  to Care Planning</vt:lpstr>
      <vt:lpstr>Problem</vt:lpstr>
      <vt:lpstr>Etiology</vt:lpstr>
      <vt:lpstr>Signs and Symptoms</vt:lpstr>
      <vt:lpstr>Correctly-Worded Nursing Diagnoses</vt:lpstr>
      <vt:lpstr>Correctly-Worded Nursing Diagnoses</vt:lpstr>
      <vt:lpstr>Right or Wrong?</vt:lpstr>
      <vt:lpstr>Right or Wrong?</vt:lpstr>
      <vt:lpstr>Right or Wrong?</vt:lpstr>
      <vt:lpstr>Right or Wrong?</vt:lpstr>
      <vt:lpstr>Right or Wrong?</vt:lpstr>
      <vt:lpstr>Right or Wrong?</vt:lpstr>
      <vt:lpstr>Right or Wrong?</vt:lpstr>
      <vt:lpstr>Right or Wrong?</vt:lpstr>
      <vt:lpstr>Potential Complications</vt:lpstr>
      <vt:lpstr>Primary Goal or Objective</vt:lpstr>
      <vt:lpstr>Nursing Interventions</vt:lpstr>
      <vt:lpstr>Desired behavioral outcomes/goals should be SMART</vt:lpstr>
      <vt:lpstr>Examples of  SMART Goals</vt:lpstr>
      <vt:lpstr>Examples of  SMART Goals</vt:lpstr>
      <vt:lpstr>Evaluation or Outcome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Mapping</dc:title>
  <dc:creator>LSK</dc:creator>
  <cp:lastModifiedBy>Kennedy, Julie Anna</cp:lastModifiedBy>
  <cp:revision>13</cp:revision>
  <dcterms:created xsi:type="dcterms:W3CDTF">2011-09-17T20:53:38Z</dcterms:created>
  <dcterms:modified xsi:type="dcterms:W3CDTF">2013-08-14T14:24:35Z</dcterms:modified>
</cp:coreProperties>
</file>